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87" r:id="rId3"/>
    <p:sldId id="285" r:id="rId4"/>
    <p:sldId id="286" r:id="rId5"/>
    <p:sldId id="288" r:id="rId6"/>
    <p:sldId id="289" r:id="rId7"/>
    <p:sldId id="264" r:id="rId8"/>
    <p:sldId id="265" r:id="rId9"/>
    <p:sldId id="266" r:id="rId10"/>
    <p:sldId id="267" r:id="rId11"/>
    <p:sldId id="268" r:id="rId12"/>
    <p:sldId id="292" r:id="rId13"/>
    <p:sldId id="293" r:id="rId14"/>
    <p:sldId id="294" r:id="rId15"/>
    <p:sldId id="295" r:id="rId16"/>
    <p:sldId id="296" r:id="rId17"/>
    <p:sldId id="297" r:id="rId18"/>
    <p:sldId id="290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91" r:id="rId27"/>
    <p:sldId id="269" r:id="rId28"/>
    <p:sldId id="270" r:id="rId29"/>
    <p:sldId id="271" r:id="rId30"/>
    <p:sldId id="272" r:id="rId31"/>
    <p:sldId id="273" r:id="rId32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6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3EE8028-B806-48D8-805E-D2D94FAE6EA8}" type="datetimeFigureOut">
              <a:rPr lang="en-US"/>
              <a:pPr>
                <a:defRPr/>
              </a:pPr>
              <a:t>8/2/2023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A5607DB-DB1F-431E-ACCF-D1670B968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459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F6DA5-7565-4776-9D2E-3AF8B34FC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0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9F6C-7727-4589-A184-E8E8BE20C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1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35323-A716-4118-9DCA-D40D2CCD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5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49D1D-5709-4BBF-B58E-CC2A936FB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7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8877A-C434-41AD-A2F9-0569633C2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36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55EBF-1B5F-4652-92CF-30ADEB331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11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5B688-D367-4C88-AF28-AB4B581DC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9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39901-A6C4-4AC1-BC9B-09AD7F3DB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38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61818-0290-4FB6-BFA0-340345DDC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11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94F7B-92BB-4B4D-8DC1-5A72F62B4F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02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087CE-8728-4D6E-9E61-6966020B7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8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38F20B-5A0F-457B-B982-ED5C9F445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Latn-RS" sz="2800" b="1" dirty="0">
                <a:latin typeface="Times New Roman" pitchFamily="18" charset="0"/>
                <a:cs typeface="Times New Roman" pitchFamily="18" charset="0"/>
              </a:rPr>
              <a:t>BASICS OF TOXICOLOGY - semiology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pPr eaLnBrk="1" hangingPunct="1"/>
            <a:r>
              <a:rPr lang="en" sz="1600" b="1" dirty="0"/>
              <a:t>prof. Slobodan Janković</a:t>
            </a:r>
            <a:endParaRPr lang="en-US" sz="1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Semiology of poisoning</a:t>
            </a:r>
            <a:endParaRPr lang="en-US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Cyanosis of the central type is caused by </a:t>
            </a:r>
            <a:r>
              <a:rPr lang="sr-Latn-RS" dirty="0"/>
              <a:t>C</a:t>
            </a:r>
            <a:r>
              <a:rPr lang="en" dirty="0"/>
              <a:t>O and substances that convert hemoglobin into methemoglobin (nitrites, for example).</a:t>
            </a:r>
          </a:p>
          <a:p>
            <a:r>
              <a:rPr lang="en" dirty="0"/>
              <a:t>The pink color of the skin follows cyanide poisoning, which, by blocking tissue respiration, prevents the utilization of O</a:t>
            </a:r>
            <a:r>
              <a:rPr lang="en" baseline="-25000" dirty="0"/>
              <a:t>2 </a:t>
            </a:r>
            <a:r>
              <a:rPr lang="en" dirty="0"/>
              <a:t>from oxyhemoglobin.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Semiology of poisoning</a:t>
            </a:r>
            <a:endParaRPr lang="en-US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Hypotension is caused by opioids, barbiturates, calcium channel blockers, neuroleptics, antidepressants.</a:t>
            </a:r>
            <a:endParaRPr lang="en-US" dirty="0"/>
          </a:p>
          <a:p>
            <a:r>
              <a:rPr lang="en" dirty="0"/>
              <a:t>Hypertension is caused by cocaine, amphetamine, </a:t>
            </a:r>
            <a:r>
              <a:rPr lang="sr-Latn-RS" dirty="0"/>
              <a:t>ergot</a:t>
            </a:r>
            <a:r>
              <a:rPr lang="en" dirty="0"/>
              <a:t> alkaloids, naphazoline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Anticholinergic toxidrome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/>
          <a:lstStyle/>
          <a:p>
            <a:r>
              <a:rPr lang="en" dirty="0"/>
              <a:t>" Hot as a hare, Blind as a bat, Dry as a bone, Red as a beet, Mad as a hatter "</a:t>
            </a:r>
          </a:p>
          <a:p>
            <a:r>
              <a:rPr lang="en" sz="2000" dirty="0"/>
              <a:t>Tachycardia</a:t>
            </a:r>
          </a:p>
          <a:p>
            <a:r>
              <a:rPr lang="en" sz="2000" dirty="0"/>
              <a:t>Dry, warm skin</a:t>
            </a:r>
          </a:p>
          <a:p>
            <a:r>
              <a:rPr lang="en" sz="2000" dirty="0"/>
              <a:t>Mydriasis</a:t>
            </a:r>
          </a:p>
          <a:p>
            <a:r>
              <a:rPr lang="en" sz="2000" dirty="0"/>
              <a:t>Retention of urine</a:t>
            </a:r>
          </a:p>
          <a:p>
            <a:r>
              <a:rPr lang="en" sz="2000" dirty="0"/>
              <a:t>Constipation</a:t>
            </a:r>
          </a:p>
          <a:p>
            <a:r>
              <a:rPr lang="en" sz="2000" dirty="0"/>
              <a:t>Agitation</a:t>
            </a:r>
          </a:p>
          <a:p>
            <a:r>
              <a:rPr lang="en" sz="2000" dirty="0"/>
              <a:t>Myoclonus</a:t>
            </a:r>
          </a:p>
          <a:p>
            <a:r>
              <a:rPr lang="en" sz="2000" dirty="0"/>
              <a:t>Agitation</a:t>
            </a:r>
          </a:p>
          <a:p>
            <a:r>
              <a:rPr lang="sr-Latn-RS" sz="2000" dirty="0"/>
              <a:t>D</a:t>
            </a:r>
            <a:r>
              <a:rPr lang="en" sz="2000" dirty="0"/>
              <a:t>elirium,</a:t>
            </a:r>
          </a:p>
          <a:p>
            <a:r>
              <a:rPr lang="en" sz="2000" dirty="0"/>
              <a:t>Convulsions, coma</a:t>
            </a:r>
          </a:p>
        </p:txBody>
      </p:sp>
    </p:spTree>
    <p:extLst>
      <p:ext uri="{BB962C8B-B14F-4D97-AF65-F5344CB8AC3E}">
        <p14:creationId xmlns:p14="http://schemas.microsoft.com/office/powerpoint/2010/main" val="179835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Sympathomimetic toxidrome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Hallucinations, paranoia,</a:t>
            </a:r>
          </a:p>
          <a:p>
            <a:r>
              <a:rPr lang="en" dirty="0"/>
              <a:t>Tachycardia, fever,</a:t>
            </a:r>
          </a:p>
          <a:p>
            <a:r>
              <a:rPr lang="en" dirty="0"/>
              <a:t>Sweating, mydriasis</a:t>
            </a:r>
          </a:p>
          <a:p>
            <a:r>
              <a:rPr lang="en" dirty="0"/>
              <a:t>Hypertension</a:t>
            </a:r>
          </a:p>
          <a:p>
            <a:r>
              <a:rPr lang="en" dirty="0"/>
              <a:t>Hyperreflexia, convulsions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937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Opioid toxidrome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Hypotension</a:t>
            </a:r>
          </a:p>
          <a:p>
            <a:r>
              <a:rPr lang="en" dirty="0"/>
              <a:t>Hypothermia</a:t>
            </a:r>
          </a:p>
          <a:p>
            <a:r>
              <a:rPr lang="en" dirty="0"/>
              <a:t>Respiratory depression</a:t>
            </a:r>
          </a:p>
          <a:p>
            <a:r>
              <a:rPr lang="en" dirty="0"/>
              <a:t>Constipation</a:t>
            </a:r>
          </a:p>
          <a:p>
            <a:r>
              <a:rPr lang="en" dirty="0"/>
              <a:t>Bradycardia</a:t>
            </a:r>
          </a:p>
          <a:p>
            <a:r>
              <a:rPr lang="en" dirty="0"/>
              <a:t>Miosis</a:t>
            </a:r>
          </a:p>
          <a:p>
            <a:r>
              <a:rPr lang="en" dirty="0"/>
              <a:t>Drowsiness, coma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8914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Cholinergic toxidrome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Confusion, agitation</a:t>
            </a:r>
          </a:p>
          <a:p>
            <a:r>
              <a:rPr lang="en" dirty="0"/>
              <a:t>delirium,</a:t>
            </a:r>
          </a:p>
          <a:p>
            <a:r>
              <a:rPr lang="en" dirty="0"/>
              <a:t>Miosis, fasciculations</a:t>
            </a:r>
          </a:p>
          <a:p>
            <a:r>
              <a:rPr lang="en" dirty="0"/>
              <a:t>Hypertension</a:t>
            </a:r>
          </a:p>
          <a:p>
            <a:r>
              <a:rPr lang="en" dirty="0"/>
              <a:t>Tremors, convulsions</a:t>
            </a:r>
          </a:p>
          <a:p>
            <a:r>
              <a:rPr lang="en" dirty="0"/>
              <a:t>Coma</a:t>
            </a:r>
          </a:p>
          <a:p>
            <a:r>
              <a:rPr lang="en" dirty="0"/>
              <a:t>Vomiting, defecation, urination, salivation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019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Hallucinogenic toxidrome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Illusions and hallucinations</a:t>
            </a:r>
          </a:p>
          <a:p>
            <a:r>
              <a:rPr lang="en" dirty="0"/>
              <a:t>Depersonalization</a:t>
            </a:r>
          </a:p>
          <a:p>
            <a:r>
              <a:rPr lang="en" dirty="0"/>
              <a:t>Loss of sense of reality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168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Sedative toxidrome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Confusion</a:t>
            </a:r>
          </a:p>
          <a:p>
            <a:r>
              <a:rPr lang="en" dirty="0"/>
              <a:t>Sedation, stupor, coma</a:t>
            </a:r>
          </a:p>
          <a:p>
            <a:r>
              <a:rPr lang="en" dirty="0"/>
              <a:t>Delirium</a:t>
            </a:r>
          </a:p>
          <a:p>
            <a:r>
              <a:rPr lang="en" dirty="0"/>
              <a:t>Apnea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860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Mandatory 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ECG monitoring</a:t>
            </a:r>
          </a:p>
          <a:p>
            <a:r>
              <a:rPr lang="en" dirty="0"/>
              <a:t>Pulse oximeter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842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Initial measures in case of poisoning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" sz="2000" dirty="0"/>
              <a:t>In treatment poisoned persons huge (often crucial) importance has initial therapy, which </a:t>
            </a:r>
            <a:r>
              <a:rPr lang="sr-Latn-RS" sz="2000" dirty="0"/>
              <a:t>o</a:t>
            </a:r>
            <a:r>
              <a:rPr lang="en" sz="2000" dirty="0"/>
              <a:t>ften must </a:t>
            </a:r>
            <a:r>
              <a:rPr lang="sr-Latn-RS" sz="2000" dirty="0"/>
              <a:t>be </a:t>
            </a:r>
            <a:r>
              <a:rPr lang="en" sz="2000" dirty="0"/>
              <a:t>undertake on the </a:t>
            </a:r>
            <a:r>
              <a:rPr lang="sr-Latn-RS" sz="2000" dirty="0"/>
              <a:t>spot of</a:t>
            </a:r>
            <a:r>
              <a:rPr lang="en" sz="2000" dirty="0"/>
              <a:t> poisoning or in the </a:t>
            </a:r>
            <a:r>
              <a:rPr lang="sr-Latn-RS" sz="2000" dirty="0"/>
              <a:t>emergency center</a:t>
            </a:r>
            <a:r>
              <a:rPr lang="en" sz="2000" dirty="0"/>
              <a:t>.</a:t>
            </a:r>
            <a:endParaRPr lang="sr-Cyrl-CS" sz="2000" dirty="0"/>
          </a:p>
          <a:p>
            <a:pPr>
              <a:defRPr/>
            </a:pPr>
            <a:r>
              <a:rPr lang="en" sz="2000" dirty="0"/>
              <a:t>First procedure after </a:t>
            </a:r>
            <a:r>
              <a:rPr lang="sr-Latn-RS" sz="2000" dirty="0"/>
              <a:t>encountering </a:t>
            </a:r>
            <a:r>
              <a:rPr lang="en" sz="2000" dirty="0"/>
              <a:t>poisoned </a:t>
            </a:r>
            <a:r>
              <a:rPr lang="sr-Latn-RS" sz="2000" dirty="0"/>
              <a:t>person </a:t>
            </a:r>
            <a:r>
              <a:rPr lang="sr-Latn-RS" sz="2000" b="1" dirty="0"/>
              <a:t>is</a:t>
            </a:r>
            <a:r>
              <a:rPr lang="en" sz="2000" b="1" dirty="0"/>
              <a:t> not </a:t>
            </a:r>
            <a:r>
              <a:rPr lang="sr-Latn-RS" sz="2000" dirty="0"/>
              <a:t>making precise</a:t>
            </a:r>
            <a:r>
              <a:rPr lang="en" sz="2000" dirty="0"/>
              <a:t> diagnoses, i</a:t>
            </a:r>
            <a:r>
              <a:rPr lang="sr-Latn-RS" sz="2000" dirty="0"/>
              <a:t>.</a:t>
            </a:r>
            <a:r>
              <a:rPr lang="en" sz="2000" dirty="0"/>
              <a:t>e</a:t>
            </a:r>
            <a:r>
              <a:rPr lang="sr-Latn-RS" sz="2000" dirty="0"/>
              <a:t>.,</a:t>
            </a:r>
            <a:r>
              <a:rPr lang="en" sz="2000" dirty="0"/>
              <a:t> </a:t>
            </a:r>
            <a:r>
              <a:rPr lang="en-US" sz="2000" dirty="0"/>
              <a:t>I</a:t>
            </a:r>
            <a:r>
              <a:rPr lang="en" sz="2000" dirty="0"/>
              <a:t>dentification</a:t>
            </a:r>
            <a:r>
              <a:rPr lang="sr-Latn-RS" sz="2000" dirty="0"/>
              <a:t> </a:t>
            </a:r>
            <a:r>
              <a:rPr lang="en" sz="2000" dirty="0"/>
              <a:t>of </a:t>
            </a:r>
            <a:r>
              <a:rPr lang="sr-Latn-RS" sz="2000" dirty="0"/>
              <a:t>a </a:t>
            </a:r>
            <a:r>
              <a:rPr lang="en" sz="2000" dirty="0"/>
              <a:t>poison.</a:t>
            </a:r>
            <a:endParaRPr lang="sr-Cyrl-CS" sz="2000" dirty="0"/>
          </a:p>
          <a:p>
            <a:pPr>
              <a:defRPr/>
            </a:pPr>
            <a:r>
              <a:rPr lang="en" sz="2000" dirty="0"/>
              <a:t>Immediately </a:t>
            </a:r>
            <a:r>
              <a:rPr lang="sr-Latn-RS" sz="2000" dirty="0"/>
              <a:t>when</a:t>
            </a:r>
            <a:r>
              <a:rPr lang="en" sz="2000" dirty="0"/>
              <a:t> fac</a:t>
            </a:r>
            <a:r>
              <a:rPr lang="sr-Latn-RS" sz="2000" dirty="0"/>
              <a:t>ed</a:t>
            </a:r>
            <a:r>
              <a:rPr lang="en" sz="2000" dirty="0"/>
              <a:t> with poisoned </a:t>
            </a:r>
            <a:r>
              <a:rPr lang="sr-Latn-RS" sz="2000" dirty="0"/>
              <a:t>person the following measures should be undertaken:</a:t>
            </a:r>
            <a:endParaRPr lang="sr-Cyrl-CS" sz="2000" dirty="0"/>
          </a:p>
          <a:p>
            <a:pPr lvl="1">
              <a:defRPr/>
            </a:pPr>
            <a:r>
              <a:rPr lang="sr-Latn-RS" sz="1400" dirty="0">
                <a:ea typeface="+mn-ea"/>
                <a:cs typeface="+mn-cs"/>
              </a:rPr>
              <a:t>To secure </a:t>
            </a:r>
            <a:r>
              <a:rPr lang="en" sz="1400" dirty="0">
                <a:ea typeface="+mn-ea"/>
                <a:cs typeface="+mn-cs"/>
              </a:rPr>
              <a:t>respiratory </a:t>
            </a:r>
            <a:r>
              <a:rPr lang="sr-Latn-RS" sz="1400" dirty="0">
                <a:ea typeface="+mn-ea"/>
                <a:cs typeface="+mn-cs"/>
              </a:rPr>
              <a:t>pathway</a:t>
            </a:r>
            <a:r>
              <a:rPr lang="en" sz="1400" dirty="0">
                <a:ea typeface="+mn-ea"/>
                <a:cs typeface="+mn-cs"/>
              </a:rPr>
              <a:t>,</a:t>
            </a:r>
            <a:endParaRPr lang="sr-Cyrl-CS" sz="1400" dirty="0">
              <a:ea typeface="+mn-ea"/>
              <a:cs typeface="+mn-cs"/>
            </a:endParaRPr>
          </a:p>
          <a:p>
            <a:pPr lvl="1">
              <a:defRPr/>
            </a:pPr>
            <a:r>
              <a:rPr lang="sr-Latn-RS" sz="1400" dirty="0">
                <a:ea typeface="+mn-ea"/>
                <a:cs typeface="+mn-cs"/>
              </a:rPr>
              <a:t>To</a:t>
            </a:r>
            <a:r>
              <a:rPr lang="en" sz="1400" dirty="0">
                <a:ea typeface="+mn-ea"/>
                <a:cs typeface="+mn-cs"/>
              </a:rPr>
              <a:t> provide breathing and heart </a:t>
            </a:r>
            <a:r>
              <a:rPr lang="sr-Latn-RS" sz="1400" dirty="0">
                <a:ea typeface="+mn-ea"/>
                <a:cs typeface="+mn-cs"/>
              </a:rPr>
              <a:t>beating </a:t>
            </a:r>
            <a:r>
              <a:rPr lang="en" sz="1400" dirty="0">
                <a:ea typeface="+mn-ea"/>
                <a:cs typeface="+mn-cs"/>
              </a:rPr>
              <a:t>(by </a:t>
            </a:r>
            <a:r>
              <a:rPr lang="sr-Latn-RS" sz="1400" dirty="0">
                <a:ea typeface="+mn-ea"/>
                <a:cs typeface="+mn-cs"/>
              </a:rPr>
              <a:t>cardiac massage</a:t>
            </a:r>
            <a:r>
              <a:rPr lang="en" sz="1400" dirty="0">
                <a:ea typeface="+mn-ea"/>
                <a:cs typeface="+mn-cs"/>
              </a:rPr>
              <a:t>, artificial breathing).</a:t>
            </a:r>
            <a:endParaRPr lang="sr-Cyrl-CS" sz="1400" dirty="0">
              <a:ea typeface="+mn-ea"/>
              <a:cs typeface="+mn-cs"/>
            </a:endParaRPr>
          </a:p>
          <a:p>
            <a:pPr lvl="1">
              <a:defRPr/>
            </a:pPr>
            <a:r>
              <a:rPr lang="sr-Latn-RS" sz="1400" dirty="0">
                <a:ea typeface="+mn-ea"/>
                <a:cs typeface="+mn-cs"/>
              </a:rPr>
              <a:t>T</a:t>
            </a:r>
            <a:r>
              <a:rPr lang="en" sz="1400" dirty="0">
                <a:ea typeface="+mn-ea"/>
                <a:cs typeface="+mn-cs"/>
              </a:rPr>
              <a:t>o provide </a:t>
            </a:r>
            <a:r>
              <a:rPr lang="sr-Latn-RS" sz="1400" dirty="0">
                <a:ea typeface="+mn-ea"/>
                <a:cs typeface="+mn-cs"/>
              </a:rPr>
              <a:t>v</a:t>
            </a:r>
            <a:r>
              <a:rPr lang="en" sz="1400" dirty="0">
                <a:ea typeface="+mn-ea"/>
                <a:cs typeface="+mn-cs"/>
              </a:rPr>
              <a:t>enous line</a:t>
            </a:r>
            <a:endParaRPr lang="sr-Cyrl-CS" sz="1400" dirty="0">
              <a:ea typeface="+mn-ea"/>
              <a:cs typeface="+mn-cs"/>
            </a:endParaRPr>
          </a:p>
          <a:p>
            <a:pPr lvl="1">
              <a:defRPr/>
            </a:pPr>
            <a:r>
              <a:rPr lang="sr-Latn-RS" sz="1400" dirty="0">
                <a:ea typeface="+mn-ea"/>
                <a:cs typeface="+mn-cs"/>
              </a:rPr>
              <a:t>To insert </a:t>
            </a:r>
            <a:r>
              <a:rPr lang="en" sz="1400" dirty="0">
                <a:ea typeface="+mn-ea"/>
                <a:cs typeface="+mn-cs"/>
              </a:rPr>
              <a:t>urinary catheter </a:t>
            </a:r>
            <a:r>
              <a:rPr lang="sr-Latn-RS" sz="1400" dirty="0">
                <a:ea typeface="+mn-ea"/>
                <a:cs typeface="+mn-cs"/>
              </a:rPr>
              <a:t>for </a:t>
            </a:r>
            <a:r>
              <a:rPr lang="en" sz="1400" dirty="0">
                <a:ea typeface="+mn-ea"/>
                <a:cs typeface="+mn-cs"/>
              </a:rPr>
              <a:t>monitoring diuresis .</a:t>
            </a:r>
            <a:endParaRPr lang="sr-Cyrl-CS" sz="1400" dirty="0">
              <a:ea typeface="+mn-ea"/>
              <a:cs typeface="+mn-cs"/>
            </a:endParaRPr>
          </a:p>
          <a:p>
            <a:pPr>
              <a:defRPr/>
            </a:pPr>
            <a:r>
              <a:rPr lang="en" sz="1800" dirty="0"/>
              <a:t>Of course, if a sick person </a:t>
            </a:r>
            <a:r>
              <a:rPr lang="sr-Latn-RS" sz="1800" dirty="0"/>
              <a:t>was </a:t>
            </a:r>
            <a:r>
              <a:rPr lang="en" sz="1800" dirty="0"/>
              <a:t>poisoned </a:t>
            </a:r>
            <a:r>
              <a:rPr lang="sr-Latn-RS" sz="1800" dirty="0"/>
              <a:t>by </a:t>
            </a:r>
            <a:r>
              <a:rPr lang="en" sz="1800" dirty="0"/>
              <a:t>gas or </a:t>
            </a:r>
            <a:r>
              <a:rPr lang="sr-Latn-RS" sz="1800" dirty="0"/>
              <a:t>fume</a:t>
            </a:r>
            <a:r>
              <a:rPr lang="en" sz="1800" dirty="0"/>
              <a:t>, treatment begins only </a:t>
            </a:r>
            <a:r>
              <a:rPr lang="sr-Latn-RS" sz="1800" dirty="0"/>
              <a:t>after the poisoned person is taken out of the room where the poisoning occurred</a:t>
            </a:r>
            <a:endParaRPr lang="en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What is poison?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A substance that, in any applied dose, causes exclusively harmful effects in a living organism.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290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P</a:t>
            </a:r>
            <a:r>
              <a:rPr lang="en" dirty="0"/>
              <a:t>revention of poison absorption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z="2400" dirty="0"/>
              <a:t>If the poison is spilled on the skin and clothes, then the clothes should be removed immediately and the skin should be washed with soap and water.</a:t>
            </a:r>
            <a:endParaRPr lang="sr-Cyrl-CS" sz="2400" dirty="0"/>
          </a:p>
          <a:p>
            <a:r>
              <a:rPr lang="en" sz="2400" dirty="0"/>
              <a:t>If the poison is swallowed (which is the most common case), you should either induce vomiting or wash out the stomach.</a:t>
            </a:r>
            <a:endParaRPr lang="sr-Cyrl-CS" sz="2400" dirty="0"/>
          </a:p>
          <a:p>
            <a:r>
              <a:rPr lang="en" sz="2400" dirty="0"/>
              <a:t>Both procedures have the most effect if they are undertaken within </a:t>
            </a:r>
            <a:r>
              <a:rPr lang="en" sz="2400" b="1" dirty="0"/>
              <a:t>one hour </a:t>
            </a:r>
            <a:r>
              <a:rPr lang="en" sz="2400" dirty="0"/>
              <a:t>of the </a:t>
            </a:r>
            <a:r>
              <a:rPr lang="sr-Latn-RS" sz="2400" dirty="0"/>
              <a:t>ingestion</a:t>
            </a:r>
            <a:r>
              <a:rPr lang="en" sz="2400" dirty="0"/>
              <a:t> of the poison, and it is worth carrying them out </a:t>
            </a:r>
            <a:r>
              <a:rPr lang="en" sz="2400" b="1" dirty="0"/>
              <a:t>up to 4 hours </a:t>
            </a:r>
            <a:r>
              <a:rPr lang="en" sz="2400" dirty="0"/>
              <a:t>after the </a:t>
            </a:r>
            <a:r>
              <a:rPr lang="sr-Latn-RS" sz="2400" dirty="0"/>
              <a:t>ingestion</a:t>
            </a:r>
            <a:r>
              <a:rPr lang="en" sz="2400" dirty="0"/>
              <a:t> of the poison (up to 6 hours in the case of opioids and anticholinergics, and up to 12 hours in the case of salicylates, tricyclic antidepressants and aminophylline).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Inducing vomiting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" dirty="0"/>
              <a:t>Vomiting </a:t>
            </a:r>
            <a:r>
              <a:rPr lang="sr-Latn-RS" dirty="0"/>
              <a:t>should be induced</a:t>
            </a:r>
            <a:r>
              <a:rPr lang="en" dirty="0"/>
              <a:t> only if </a:t>
            </a:r>
            <a:r>
              <a:rPr lang="sr-Latn-RS" dirty="0"/>
              <a:t>a</a:t>
            </a:r>
            <a:r>
              <a:rPr lang="en" dirty="0"/>
              <a:t> patient :</a:t>
            </a:r>
          </a:p>
          <a:p>
            <a:pPr lvl="1">
              <a:defRPr/>
            </a:pPr>
            <a:r>
              <a:rPr lang="en" dirty="0">
                <a:ea typeface="+mn-ea"/>
                <a:cs typeface="+mn-cs"/>
              </a:rPr>
              <a:t> </a:t>
            </a:r>
            <a:r>
              <a:rPr lang="sr-Latn-RS" dirty="0">
                <a:ea typeface="+mn-ea"/>
                <a:cs typeface="+mn-cs"/>
              </a:rPr>
              <a:t>is </a:t>
            </a:r>
            <a:r>
              <a:rPr lang="en" dirty="0">
                <a:ea typeface="+mn-ea"/>
                <a:cs typeface="+mn-cs"/>
              </a:rPr>
              <a:t>aware </a:t>
            </a:r>
            <a:endParaRPr lang="sr-Cyrl-CS" dirty="0">
              <a:ea typeface="+mn-ea"/>
              <a:cs typeface="+mn-cs"/>
            </a:endParaRPr>
          </a:p>
          <a:p>
            <a:pPr lvl="1">
              <a:defRPr/>
            </a:pPr>
            <a:r>
              <a:rPr lang="sr-Latn-RS" dirty="0">
                <a:ea typeface="+mn-ea"/>
                <a:cs typeface="+mn-cs"/>
              </a:rPr>
              <a:t>and </a:t>
            </a:r>
            <a:r>
              <a:rPr lang="en" b="1" dirty="0">
                <a:ea typeface="+mn-ea"/>
                <a:cs typeface="+mn-cs"/>
              </a:rPr>
              <a:t>not</a:t>
            </a:r>
            <a:r>
              <a:rPr lang="en" dirty="0">
                <a:ea typeface="+mn-ea"/>
                <a:cs typeface="+mn-cs"/>
              </a:rPr>
              <a:t> poisoned </a:t>
            </a:r>
            <a:r>
              <a:rPr lang="sr-Latn-RS" dirty="0">
                <a:ea typeface="+mn-ea"/>
                <a:cs typeface="+mn-cs"/>
              </a:rPr>
              <a:t>by</a:t>
            </a:r>
            <a:r>
              <a:rPr lang="en" dirty="0">
                <a:ea typeface="+mn-ea"/>
                <a:cs typeface="+mn-cs"/>
              </a:rPr>
              <a:t>:</a:t>
            </a:r>
          </a:p>
          <a:p>
            <a:pPr lvl="2">
              <a:defRPr/>
            </a:pPr>
            <a:r>
              <a:rPr lang="en" dirty="0">
                <a:ea typeface="+mn-ea"/>
                <a:cs typeface="+mn-cs"/>
              </a:rPr>
              <a:t>caustic</a:t>
            </a:r>
            <a:r>
              <a:rPr lang="sr-Latn-RS" dirty="0">
                <a:ea typeface="+mn-ea"/>
                <a:cs typeface="+mn-cs"/>
              </a:rPr>
              <a:t>s</a:t>
            </a:r>
            <a:r>
              <a:rPr lang="en" dirty="0">
                <a:ea typeface="+mn-ea"/>
                <a:cs typeface="+mn-cs"/>
              </a:rPr>
              <a:t>,</a:t>
            </a:r>
            <a:endParaRPr lang="sr-Cyrl-CS" dirty="0">
              <a:ea typeface="+mn-ea"/>
              <a:cs typeface="+mn-cs"/>
            </a:endParaRPr>
          </a:p>
          <a:p>
            <a:pPr lvl="2">
              <a:defRPr/>
            </a:pPr>
            <a:r>
              <a:rPr lang="sr-Latn-RS" dirty="0">
                <a:ea typeface="+mn-ea"/>
                <a:cs typeface="+mn-cs"/>
              </a:rPr>
              <a:t>gasoline or oil</a:t>
            </a:r>
            <a:r>
              <a:rPr lang="en" dirty="0">
                <a:ea typeface="+mn-ea"/>
                <a:cs typeface="+mn-cs"/>
              </a:rPr>
              <a:t> </a:t>
            </a:r>
            <a:endParaRPr lang="sr-Cyrl-CS" dirty="0">
              <a:ea typeface="+mn-ea"/>
              <a:cs typeface="+mn-cs"/>
            </a:endParaRPr>
          </a:p>
          <a:p>
            <a:pPr lvl="2">
              <a:defRPr/>
            </a:pPr>
            <a:r>
              <a:rPr lang="sr-Latn-RS" dirty="0">
                <a:ea typeface="+mn-ea"/>
                <a:cs typeface="+mn-cs"/>
              </a:rPr>
              <a:t>pro-convulsant poisons</a:t>
            </a:r>
            <a:r>
              <a:rPr lang="en" dirty="0">
                <a:ea typeface="+mn-ea"/>
                <a:cs typeface="+mn-cs"/>
              </a:rPr>
              <a:t>.</a:t>
            </a:r>
            <a:endParaRPr lang="sr-Cyrl-CS" dirty="0">
              <a:ea typeface="+mn-ea"/>
              <a:cs typeface="+mn-cs"/>
            </a:endParaRPr>
          </a:p>
          <a:p>
            <a:pPr>
              <a:defRPr/>
            </a:pPr>
            <a:r>
              <a:rPr lang="en" dirty="0"/>
              <a:t>Syrup of ipecac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Gastric lavage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2400" dirty="0"/>
              <a:t>t</a:t>
            </a:r>
            <a:r>
              <a:rPr lang="en" sz="2400" dirty="0"/>
              <a:t>he nasogastric tube as wide as possible </a:t>
            </a:r>
            <a:r>
              <a:rPr lang="sr-Latn-RS" sz="2400" dirty="0"/>
              <a:t>is introduced </a:t>
            </a:r>
            <a:r>
              <a:rPr lang="en" sz="2400" dirty="0"/>
              <a:t>into the stomach, and then alternately </a:t>
            </a:r>
            <a:r>
              <a:rPr lang="sr-Latn-RS" sz="2400" dirty="0"/>
              <a:t>pouring</a:t>
            </a:r>
            <a:r>
              <a:rPr lang="en" sz="2400" dirty="0"/>
              <a:t> and eliminating water</a:t>
            </a:r>
            <a:r>
              <a:rPr lang="sr-Latn-RS" sz="2400" dirty="0"/>
              <a:t> (room temperature)</a:t>
            </a:r>
            <a:r>
              <a:rPr lang="en" sz="2400" dirty="0"/>
              <a:t> through the tube.</a:t>
            </a:r>
            <a:endParaRPr lang="sr-Cyrl-CS" sz="2400" dirty="0"/>
          </a:p>
          <a:p>
            <a:r>
              <a:rPr lang="en" sz="2400" dirty="0"/>
              <a:t>The procedure is repeated until the water returning from the stomach becomes completely clear.</a:t>
            </a:r>
            <a:endParaRPr lang="sr-Cyrl-CS" sz="2400" dirty="0"/>
          </a:p>
          <a:p>
            <a:r>
              <a:rPr lang="en" sz="2400" dirty="0"/>
              <a:t>If the patient is unconscious, gastric lavage can only be performed after the airways have been previously protected by inserting an endotracheal tube with c</a:t>
            </a:r>
            <a:r>
              <a:rPr lang="sr-Latn-RS" sz="2400" dirty="0"/>
              <a:t>uff</a:t>
            </a:r>
            <a:r>
              <a:rPr lang="en" sz="2400" dirty="0"/>
              <a:t>.</a:t>
            </a:r>
            <a:r>
              <a:rPr lang="en" dirty="0"/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Contraindications for gastric lavage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Latn-RS" dirty="0"/>
              <a:t>If </a:t>
            </a:r>
            <a:r>
              <a:rPr lang="en" dirty="0"/>
              <a:t>the patient </a:t>
            </a:r>
            <a:r>
              <a:rPr lang="sr-Latn-RS" dirty="0"/>
              <a:t>is </a:t>
            </a:r>
            <a:r>
              <a:rPr lang="en" dirty="0"/>
              <a:t>poisoned </a:t>
            </a:r>
            <a:r>
              <a:rPr lang="sr-Latn-RS" dirty="0"/>
              <a:t>by</a:t>
            </a:r>
            <a:r>
              <a:rPr lang="en" dirty="0"/>
              <a:t>: </a:t>
            </a:r>
            <a:endParaRPr lang="sr-Cyrl-CS" dirty="0"/>
          </a:p>
          <a:p>
            <a:pPr lvl="2">
              <a:defRPr/>
            </a:pPr>
            <a:r>
              <a:rPr lang="en" dirty="0">
                <a:ea typeface="+mn-ea"/>
                <a:cs typeface="+mn-cs"/>
              </a:rPr>
              <a:t>caustic</a:t>
            </a:r>
            <a:r>
              <a:rPr lang="sr-Latn-RS" dirty="0">
                <a:ea typeface="+mn-ea"/>
                <a:cs typeface="+mn-cs"/>
              </a:rPr>
              <a:t>s</a:t>
            </a:r>
            <a:r>
              <a:rPr lang="en" dirty="0">
                <a:ea typeface="+mn-ea"/>
                <a:cs typeface="+mn-cs"/>
              </a:rPr>
              <a:t>,</a:t>
            </a:r>
            <a:endParaRPr lang="sr-Cyrl-CS" dirty="0">
              <a:ea typeface="+mn-ea"/>
              <a:cs typeface="+mn-cs"/>
            </a:endParaRPr>
          </a:p>
          <a:p>
            <a:pPr lvl="2">
              <a:defRPr/>
            </a:pPr>
            <a:r>
              <a:rPr lang="sr-Latn-RS" dirty="0">
                <a:ea typeface="+mn-ea"/>
                <a:cs typeface="+mn-cs"/>
              </a:rPr>
              <a:t>gasoline or oil</a:t>
            </a:r>
            <a:r>
              <a:rPr lang="en" dirty="0">
                <a:ea typeface="+mn-ea"/>
                <a:cs typeface="+mn-cs"/>
              </a:rPr>
              <a:t> </a:t>
            </a:r>
            <a:endParaRPr lang="sr-Cyrl-CS" dirty="0">
              <a:ea typeface="+mn-ea"/>
              <a:cs typeface="+mn-cs"/>
            </a:endParaRPr>
          </a:p>
          <a:p>
            <a:pPr lvl="2">
              <a:defRPr/>
            </a:pPr>
            <a:r>
              <a:rPr lang="sr-Latn-RS" dirty="0">
                <a:ea typeface="+mn-ea"/>
                <a:cs typeface="+mn-cs"/>
              </a:rPr>
              <a:t>pro-convulsant poisons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Activated charcoal</a:t>
            </a:r>
            <a:endParaRPr lang="en-US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After removing the poison from the stomach, the patient should be given activated charcoal (1 g/kg body weight) dissolved in water to swallow or, if a </a:t>
            </a:r>
            <a:r>
              <a:rPr lang="sr-Latn-RS" dirty="0"/>
              <a:t>nasogastric tube</a:t>
            </a:r>
            <a:r>
              <a:rPr lang="en" dirty="0"/>
              <a:t> </a:t>
            </a:r>
            <a:r>
              <a:rPr lang="sr-Latn-RS" dirty="0"/>
              <a:t>wa</a:t>
            </a:r>
            <a:r>
              <a:rPr lang="en" dirty="0"/>
              <a:t>s placed, a charcoal suspension is poured through it.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Laxa</a:t>
            </a:r>
            <a:r>
              <a:rPr lang="sr-Latn-RS" dirty="0"/>
              <a:t>tives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In order to further accelerate the elimination of poison from the digestive tract, the patient should be given a laxative.</a:t>
            </a:r>
          </a:p>
          <a:p>
            <a:r>
              <a:rPr lang="en" dirty="0"/>
              <a:t>MgSO </a:t>
            </a:r>
            <a:r>
              <a:rPr lang="en" baseline="-25000" dirty="0"/>
              <a:t>4 </a:t>
            </a:r>
            <a:r>
              <a:rPr lang="en" dirty="0"/>
              <a:t>- bitter salt) </a:t>
            </a:r>
            <a:r>
              <a:rPr lang="sr-Latn-RS" dirty="0"/>
              <a:t>is</a:t>
            </a:r>
            <a:r>
              <a:rPr lang="en" dirty="0"/>
              <a:t> mostly used for this purpose .</a:t>
            </a:r>
          </a:p>
          <a:p>
            <a:r>
              <a:rPr lang="en" dirty="0"/>
              <a:t>A lot of water should be given with the laxative.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If the poisoned person is unconscious, consider applying: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Oxygen</a:t>
            </a:r>
          </a:p>
          <a:p>
            <a:r>
              <a:rPr lang="en" dirty="0"/>
              <a:t>Glucose</a:t>
            </a:r>
          </a:p>
          <a:p>
            <a:r>
              <a:rPr lang="en" dirty="0"/>
              <a:t>Thiamine</a:t>
            </a:r>
          </a:p>
          <a:p>
            <a:r>
              <a:rPr lang="en" dirty="0"/>
              <a:t>Naloxone</a:t>
            </a:r>
          </a:p>
          <a:p>
            <a:r>
              <a:rPr lang="en" dirty="0"/>
              <a:t>Flumazenil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9396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Antidotes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391061"/>
              </p:ext>
            </p:extLst>
          </p:nvPr>
        </p:nvGraphicFramePr>
        <p:xfrm>
          <a:off x="2743200" y="1524000"/>
          <a:ext cx="3505200" cy="4587875"/>
        </p:xfrm>
        <a:graphic>
          <a:graphicData uri="http://schemas.openxmlformats.org/drawingml/2006/table">
            <a:tbl>
              <a:tblPr/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9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POISON</a:t>
                      </a: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ANTIDOTE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Benzodiazepines</a:t>
                      </a: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Flumazenil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8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Beta blockers</a:t>
                      </a: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Atropine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Glucagon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Mercury, lead, arsenic</a:t>
                      </a: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Dimercaprol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Opioids</a:t>
                      </a: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Naloxone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8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Organophosphorus poisons</a:t>
                      </a: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Atropine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Pralidoxime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Oral anticoagulants</a:t>
                      </a: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Vitamin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K, </a:t>
                      </a:r>
                      <a:r>
                        <a:rPr kumimoji="0" lang="e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phytomenadione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Paracetamol</a:t>
                      </a: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N-acetyl - cysteine</a:t>
                      </a:r>
                      <a:endParaRPr kumimoji="0" lang="sr-Cyrl-C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Methanol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Fomepizole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Digoxin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Fab fragments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Acceleration of poison elimination</a:t>
            </a:r>
            <a:endParaRPr lang="en-US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z="2000" b="1" dirty="0"/>
              <a:t>Forced diuresis </a:t>
            </a:r>
            <a:r>
              <a:rPr lang="en" sz="2000" dirty="0"/>
              <a:t>- This effect is achieved by the use of strong diuretics of the loop of Henle, especially furosemide, with a copious infusion of saline to maintain blood flow through the kidneys.</a:t>
            </a:r>
            <a:endParaRPr lang="sr-Cyrl-CS" sz="2000" dirty="0"/>
          </a:p>
          <a:p>
            <a:r>
              <a:rPr lang="en" sz="2000" dirty="0"/>
              <a:t>An additional increase in the excretion of weak acid poisons can be achieved by using a base ( sodium bicarbonate ) </a:t>
            </a:r>
            <a:r>
              <a:rPr lang="sr-Latn-RS" sz="2000" b="1" dirty="0"/>
              <a:t>– it is called</a:t>
            </a:r>
            <a:r>
              <a:rPr lang="en" sz="2000" b="1" dirty="0"/>
              <a:t> forced alkaline diuresis </a:t>
            </a:r>
            <a:r>
              <a:rPr lang="en" sz="2000" dirty="0"/>
              <a:t>.</a:t>
            </a:r>
            <a:endParaRPr lang="sr-Cyrl-CS" sz="2000" dirty="0"/>
          </a:p>
          <a:p>
            <a:r>
              <a:rPr lang="en" sz="2000" dirty="0"/>
              <a:t>On the other hand, if the poison is a weak base, the urine should be acidified using ammonium chloride. It is </a:t>
            </a:r>
            <a:r>
              <a:rPr lang="sr-Latn-RS" sz="2000" dirty="0"/>
              <a:t>called </a:t>
            </a:r>
            <a:r>
              <a:rPr lang="en" sz="2000" b="1" dirty="0"/>
              <a:t>forced acid diuresis </a:t>
            </a:r>
            <a:r>
              <a:rPr lang="en" sz="2000" dirty="0"/>
              <a:t>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Hemodialysis</a:t>
            </a:r>
            <a:endParaRPr lang="en-US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/>
              <a:t>Hemodialysis can remove poisons of lower molecular weight with a small volume of distribution .</a:t>
            </a:r>
            <a:endParaRPr lang="sr-Cyrl-CS"/>
          </a:p>
          <a:p>
            <a:r>
              <a:rPr lang="en"/>
              <a:t>Hemodialysis is particularly effective in poisoning with lithium, salicylates, procainamide, ethyl and methyl alcohol and ethylene glycol.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Relative toxicity of substances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565986"/>
              </p:ext>
            </p:extLst>
          </p:nvPr>
        </p:nvGraphicFramePr>
        <p:xfrm>
          <a:off x="457200" y="1600200"/>
          <a:ext cx="8229600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Degree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Toxicity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Lethal dose in an adult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Example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Safe substances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sym typeface="Symbol"/>
                        </a:rPr>
                        <a:t> 10 </a:t>
                      </a:r>
                      <a:r>
                        <a:rPr lang="sr-Latn-RS" dirty="0">
                          <a:sym typeface="Symbol"/>
                        </a:rPr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Water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Mildly poisonous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sym typeface="Symbol"/>
                        </a:rPr>
                        <a:t> half </a:t>
                      </a:r>
                      <a:r>
                        <a:rPr lang="en" baseline="0" dirty="0">
                          <a:sym typeface="Symbol"/>
                        </a:rPr>
                        <a:t>a liter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Alcohol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Moderately poisonous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itchFamily="18" charset="2"/>
                        <a:buChar char="&gt;"/>
                      </a:pPr>
                      <a:r>
                        <a:rPr lang="en" dirty="0">
                          <a:sym typeface="Symbol"/>
                        </a:rPr>
                        <a:t>30 </a:t>
                      </a:r>
                      <a:r>
                        <a:rPr lang="sr-Latn-RS" dirty="0">
                          <a:sym typeface="Symbol"/>
                        </a:rPr>
                        <a:t>grams</a:t>
                      </a:r>
                      <a:endParaRPr lang="en" dirty="0">
                        <a:sym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Aspirin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Very poisonous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From </a:t>
                      </a:r>
                      <a:r>
                        <a:rPr lang="en" baseline="0" dirty="0"/>
                        <a:t>a teaspoon to 30 grams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Dieldrin</a:t>
                      </a:r>
                      <a:r>
                        <a:rPr lang="en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Extremely poisonous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A few drops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Parathion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Super-toxic </a:t>
                      </a:r>
                      <a:r>
                        <a:rPr lang="en" baseline="0" dirty="0"/>
                        <a:t>substances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1-2 </a:t>
                      </a:r>
                      <a:r>
                        <a:rPr lang="en" baseline="0" dirty="0"/>
                        <a:t>drops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Nicotine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19921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Hemoperfusion</a:t>
            </a:r>
            <a:endParaRPr lang="en-US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z="2800"/>
              <a:t>the procedure of passing the patient's blood through tubes coated with activated charcoal. Poisons that have large, polar molecules are absorbed on the particles of this coal.</a:t>
            </a:r>
            <a:endParaRPr lang="sr-Cyrl-CS" sz="2800"/>
          </a:p>
          <a:p>
            <a:r>
              <a:rPr lang="en" sz="2800"/>
              <a:t>Hemoperfusion is the method of choice for detoxification with methylxanthines (theophylline, caffeine), barbiturates (phenobarbitone), phenytoin, carbamazepine and salicylates.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Tissue damage by poisons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1813560"/>
          <a:ext cx="5627370" cy="4513915"/>
        </p:xfrm>
        <a:graphic>
          <a:graphicData uri="http://schemas.openxmlformats.org/drawingml/2006/table">
            <a:tbl>
              <a:tblPr/>
              <a:tblGrid>
                <a:gridCol w="650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1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5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7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Organ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Medicines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Poisons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4770"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Lungs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Bleomycin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Amiodarone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Busulfan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Sulfur dioxide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Nitrogen dioxide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Ozone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Paraquat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Chlorine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Beryllium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Phosgene ( CoCl </a:t>
                      </a:r>
                      <a:r>
                        <a:rPr lang="en" sz="1400" baseline="-2500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Cadmium oxide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9174"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Kidney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Cisplatin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Cyclosporine A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NSAIDs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Aminoglycosides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Vancomycin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Ifosfamide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Acyclovir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citrinin (mycotoxin)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Chloroform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Mercuric chloride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7981"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Liver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Paracetamol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Ethanol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Halothane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Statins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>
                          <a:latin typeface="Times New Roman"/>
                          <a:ea typeface="Times New Roman"/>
                          <a:cs typeface="Times New Roman"/>
                        </a:rPr>
                        <a:t>Isoniazid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 dirty="0">
                          <a:latin typeface="Times New Roman"/>
                          <a:ea typeface="Times New Roman"/>
                          <a:cs typeface="Times New Roman"/>
                        </a:rPr>
                        <a:t>Carbon tetrachloride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400" dirty="0">
                          <a:latin typeface="Times New Roman"/>
                          <a:ea typeface="Times New Roman"/>
                          <a:cs typeface="Times New Roman"/>
                        </a:rPr>
                        <a:t>Beryllium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Basic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LD50 – dose of poison that will kill 50% of subjects</a:t>
            </a:r>
          </a:p>
          <a:p>
            <a:r>
              <a:rPr lang="en" dirty="0"/>
              <a:t>It is determined in experiments, and extrapolated to humans</a:t>
            </a:r>
          </a:p>
          <a:p>
            <a:r>
              <a:rPr lang="en" b="1" dirty="0"/>
              <a:t>Threshold </a:t>
            </a:r>
            <a:r>
              <a:rPr lang="sr-Latn-RS" b="1" dirty="0"/>
              <a:t>of </a:t>
            </a:r>
            <a:r>
              <a:rPr lang="en" b="1" dirty="0"/>
              <a:t>balanced exposure to a poison</a:t>
            </a:r>
            <a:r>
              <a:rPr lang="en" dirty="0"/>
              <a:t>: the maximum concentration of a poison to which a person can be exposed during a 40-hour work week without being poisoned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353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Basic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b="1" dirty="0"/>
              <a:t>Immediate danger to life and health </a:t>
            </a:r>
            <a:r>
              <a:rPr lang="en" dirty="0"/>
              <a:t>: the concentration of a toxic substance that will cause damage to the organism even with very short exposure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77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Units of measurement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0841280"/>
              </p:ext>
            </p:extLst>
          </p:nvPr>
        </p:nvGraphicFramePr>
        <p:xfrm>
          <a:off x="457200" y="1600200"/>
          <a:ext cx="8229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In liquid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In the air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1 part per million – 1 ppm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1 mg/L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40.9 × MW μg /m3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1 part per billion – 1ppb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/>
                        <a:t>1 µg/L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40.9 × MW </a:t>
                      </a:r>
                      <a:r>
                        <a:rPr lang="en" dirty="0" err="1"/>
                        <a:t>ng </a:t>
                      </a:r>
                      <a:r>
                        <a:rPr lang="en" dirty="0"/>
                        <a:t>/m3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part per trillion – 1 ppt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1 ng/L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40.9 × MW </a:t>
                      </a:r>
                      <a:r>
                        <a:rPr lang="en" dirty="0" err="1"/>
                        <a:t>pg </a:t>
                      </a:r>
                      <a:r>
                        <a:rPr lang="en" dirty="0"/>
                        <a:t>/m3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71600" y="4191000"/>
            <a:ext cx="325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" dirty="0"/>
              <a:t>There are 40.9 moles of gas in 1 m3</a:t>
            </a:r>
          </a:p>
        </p:txBody>
      </p:sp>
    </p:spTree>
    <p:extLst>
      <p:ext uri="{BB962C8B-B14F-4D97-AF65-F5344CB8AC3E}">
        <p14:creationId xmlns:p14="http://schemas.microsoft.com/office/powerpoint/2010/main" val="3301703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Semiology of poisoning</a:t>
            </a:r>
            <a:endParaRPr lang="en-US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/>
              <a:t>Miosis can be caused by anticholinesterases and opioids;</a:t>
            </a:r>
            <a:endParaRPr lang="en-US"/>
          </a:p>
          <a:p>
            <a:r>
              <a:rPr lang="en"/>
              <a:t>Mydriasis is caused by anticholinergics, neuroleptics and tricyclic antidepressants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Semiology of poisoning</a:t>
            </a:r>
            <a:endParaRPr lang="en-US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Arsenic and phosphorus have a garlic-like smell; cyanides smell like bitter almonds; the smell of rot</a:t>
            </a:r>
            <a:r>
              <a:rPr lang="sr-Latn-RS" dirty="0"/>
              <a:t>ting tissue</a:t>
            </a:r>
            <a:r>
              <a:rPr lang="en" dirty="0"/>
              <a:t> occurs after heavy metal poisoning.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Semiology of poisoning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" dirty="0"/>
              <a:t>Tachycardia is caused by:</a:t>
            </a:r>
          </a:p>
          <a:p>
            <a:pPr lvl="1">
              <a:defRPr/>
            </a:pPr>
            <a:r>
              <a:rPr lang="en" dirty="0">
                <a:ea typeface="+mn-ea"/>
                <a:cs typeface="+mn-cs"/>
              </a:rPr>
              <a:t>anticholinergics,</a:t>
            </a:r>
          </a:p>
          <a:p>
            <a:pPr lvl="1">
              <a:defRPr/>
            </a:pPr>
            <a:r>
              <a:rPr lang="en" dirty="0">
                <a:ea typeface="+mn-ea"/>
                <a:cs typeface="+mn-cs"/>
              </a:rPr>
              <a:t>tricyclic antidepressants,</a:t>
            </a:r>
          </a:p>
          <a:p>
            <a:pPr lvl="1">
              <a:defRPr/>
            </a:pPr>
            <a:r>
              <a:rPr lang="en" dirty="0">
                <a:ea typeface="+mn-ea"/>
                <a:cs typeface="+mn-cs"/>
              </a:rPr>
              <a:t>cocaine,</a:t>
            </a:r>
          </a:p>
          <a:p>
            <a:pPr lvl="1">
              <a:defRPr/>
            </a:pPr>
            <a:r>
              <a:rPr lang="en" dirty="0">
                <a:ea typeface="+mn-ea"/>
                <a:cs typeface="+mn-cs"/>
              </a:rPr>
              <a:t>cyanides</a:t>
            </a:r>
          </a:p>
          <a:p>
            <a:pPr>
              <a:defRPr/>
            </a:pPr>
            <a:r>
              <a:rPr lang="en" dirty="0"/>
              <a:t>Bradycardia is caused by:</a:t>
            </a:r>
          </a:p>
          <a:p>
            <a:pPr lvl="1">
              <a:defRPr/>
            </a:pPr>
            <a:r>
              <a:rPr lang="en" dirty="0">
                <a:ea typeface="+mn-ea"/>
                <a:cs typeface="+mn-cs"/>
              </a:rPr>
              <a:t>cardiotonic glycosides,</a:t>
            </a:r>
          </a:p>
          <a:p>
            <a:pPr lvl="1">
              <a:defRPr/>
            </a:pPr>
            <a:r>
              <a:rPr lang="en" dirty="0">
                <a:ea typeface="+mn-ea"/>
                <a:cs typeface="+mn-cs"/>
                <a:sym typeface="Symbol"/>
              </a:rPr>
              <a:t> </a:t>
            </a:r>
            <a:r>
              <a:rPr lang="en" dirty="0">
                <a:ea typeface="+mn-ea"/>
                <a:cs typeface="+mn-cs"/>
              </a:rPr>
              <a:t>-blockers,</a:t>
            </a:r>
          </a:p>
          <a:p>
            <a:pPr lvl="1">
              <a:defRPr/>
            </a:pPr>
            <a:r>
              <a:rPr lang="en" dirty="0">
                <a:ea typeface="+mn-ea"/>
                <a:cs typeface="+mn-cs"/>
              </a:rPr>
              <a:t>calcium channel blockers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1298</Words>
  <Application>Microsoft Office PowerPoint</Application>
  <PresentationFormat>On-screen Show (4:3)</PresentationFormat>
  <Paragraphs>230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Dutch</vt:lpstr>
      <vt:lpstr>Symbol</vt:lpstr>
      <vt:lpstr>Times New Roman</vt:lpstr>
      <vt:lpstr>Default Design</vt:lpstr>
      <vt:lpstr>BASICS OF TOXICOLOGY - semiology</vt:lpstr>
      <vt:lpstr>What is poison?</vt:lpstr>
      <vt:lpstr>Relative toxicity of substances</vt:lpstr>
      <vt:lpstr>Basic terms</vt:lpstr>
      <vt:lpstr>Basic terms</vt:lpstr>
      <vt:lpstr>Units of measurement</vt:lpstr>
      <vt:lpstr>Semiology of poisoning</vt:lpstr>
      <vt:lpstr>Semiology of poisoning</vt:lpstr>
      <vt:lpstr>Semiology of poisoning</vt:lpstr>
      <vt:lpstr>Semiology of poisoning</vt:lpstr>
      <vt:lpstr>Semiology of poisoning</vt:lpstr>
      <vt:lpstr>Anticholinergic toxidrome</vt:lpstr>
      <vt:lpstr>Sympathomimetic toxidrome</vt:lpstr>
      <vt:lpstr>Opioid toxidrome</vt:lpstr>
      <vt:lpstr>Cholinergic toxidrome</vt:lpstr>
      <vt:lpstr>Hallucinogenic toxidrome</vt:lpstr>
      <vt:lpstr>Sedative toxidrome</vt:lpstr>
      <vt:lpstr>Mandatory diagnostics</vt:lpstr>
      <vt:lpstr>Initial measures in case of poisoning</vt:lpstr>
      <vt:lpstr>Prevention of poison absorption</vt:lpstr>
      <vt:lpstr>Inducing vomiting</vt:lpstr>
      <vt:lpstr>Gastric lavage</vt:lpstr>
      <vt:lpstr>Contraindications for gastric lavage</vt:lpstr>
      <vt:lpstr>Activated charcoal</vt:lpstr>
      <vt:lpstr>Laxatives</vt:lpstr>
      <vt:lpstr>If the poisoned person is unconscious, consider applying:</vt:lpstr>
      <vt:lpstr>Antidotes</vt:lpstr>
      <vt:lpstr>Acceleration of poison elimination</vt:lpstr>
      <vt:lpstr>Hemodialysis</vt:lpstr>
      <vt:lpstr>Hemoperfusion</vt:lpstr>
      <vt:lpstr>Tissue damage by poisons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user1</dc:creator>
  <cp:lastModifiedBy>Slobodan Jankovic</cp:lastModifiedBy>
  <cp:revision>119</cp:revision>
  <dcterms:created xsi:type="dcterms:W3CDTF">2008-02-10T13:26:38Z</dcterms:created>
  <dcterms:modified xsi:type="dcterms:W3CDTF">2023-08-02T13:18:48Z</dcterms:modified>
</cp:coreProperties>
</file>